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EB Garamon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5d6ff2b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5d6ff2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8386f35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8386f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32475"/>
            <a:ext cx="77724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u="sng">
                <a:latin typeface="EB Garamond"/>
                <a:ea typeface="EB Garamond"/>
                <a:cs typeface="EB Garamond"/>
                <a:sym typeface="EB Garamond"/>
              </a:rPr>
              <a:t>Camera Calibration &amp; Road objects detection and segmentation</a:t>
            </a:r>
            <a:endParaRPr i="1" u="sng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41900" y="3241725"/>
            <a:ext cx="90021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By- Devyash Parihar     ID No: 2016A7PS0066P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PS-II station - MapmyIndia, Bengaluru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521775" y="154975"/>
            <a:ext cx="82296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Methodology - Mask R-CNN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57200" y="5837700"/>
            <a:ext cx="8229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                    Architecture for Mask R-CNN</a:t>
            </a:r>
            <a:endParaRPr sz="2400"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1204913"/>
            <a:ext cx="72771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Methodology - VPGNet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57200" y="5915175"/>
            <a:ext cx="8229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Architecture for 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Vanishing Point Guided Network for Lane and Road Marking Detection and Recognition (VPGNet)</a:t>
            </a:r>
            <a:endParaRPr sz="2400"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50" y="1847200"/>
            <a:ext cx="8762200" cy="34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839501"/>
            <a:ext cx="8229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Methodology - VPGNet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21775" y="5346525"/>
            <a:ext cx="8229600" cy="4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Sample annotations for vanishing point</a:t>
            </a:r>
            <a:endParaRPr sz="240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25" y="1934238"/>
            <a:ext cx="4266375" cy="318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600" y="1928852"/>
            <a:ext cx="4266375" cy="31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485900"/>
            <a:ext cx="6434137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1295400" y="457200"/>
            <a:ext cx="5257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Activity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12" y="1335087"/>
            <a:ext cx="7062787" cy="51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66712" y="342900"/>
            <a:ext cx="660558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Process Improvement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 - </a:t>
            </a:r>
            <a:r>
              <a:rPr lang="en-US"/>
              <a:t>Camera Calibration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533400" y="1600200"/>
            <a:ext cx="8229600" cy="5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Simply selecting first 40 images</a:t>
            </a:r>
            <a:r>
              <a:rPr lang="en-US" sz="1400">
                <a:solidFill>
                  <a:srgbClr val="24292E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Skipping a few images after each image:</a:t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6F8FA"/>
                </a:highlight>
                <a:latin typeface="EB Garamond"/>
                <a:ea typeface="EB Garamond"/>
                <a:cs typeface="EB Garamond"/>
                <a:sym typeface="EB Garamond"/>
              </a:rPr>
              <a:t>		</a:t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descr="Fig. 6"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375" y="4559225"/>
            <a:ext cx="7055850" cy="14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 b="0" l="0" r="37043" t="13073"/>
          <a:stretch/>
        </p:blipFill>
        <p:spPr>
          <a:xfrm>
            <a:off x="1465375" y="2044425"/>
            <a:ext cx="7055851" cy="153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Results - Camera Calibration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57200" y="1600200"/>
            <a:ext cx="8229600" cy="50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Using </a:t>
            </a:r>
            <a:r>
              <a:rPr b="1" i="1" lang="en-US" sz="1400">
                <a:solidFill>
                  <a:srgbClr val="24292E"/>
                </a:solidFill>
                <a:highlight>
                  <a:srgbClr val="F6F8FA"/>
                </a:highlight>
                <a:latin typeface="EB Garamond"/>
                <a:ea typeface="EB Garamond"/>
                <a:cs typeface="EB Garamond"/>
                <a:sym typeface="EB Garamond"/>
              </a:rPr>
              <a:t>Structural Similarity index and filtering (SSIM = 0.65):</a:t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6F8FA"/>
                </a:highlight>
                <a:latin typeface="EB Garamond"/>
                <a:ea typeface="EB Garamond"/>
                <a:cs typeface="EB Garamond"/>
                <a:sym typeface="EB Garamond"/>
              </a:rPr>
              <a:t>						</a:t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6F8FA"/>
                </a:highlight>
                <a:latin typeface="EB Garamond"/>
                <a:ea typeface="EB Garamond"/>
                <a:cs typeface="EB Garamond"/>
                <a:sym typeface="EB Garamond"/>
              </a:rPr>
              <a:t>			</a:t>
            </a: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</a:rPr>
              <a:t>A plot of threshold value of ssim of selected images(X) against the reprojection error(Y) </a:t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400">
                <a:solidFill>
                  <a:srgbClr val="24292E"/>
                </a:solidFill>
                <a:highlight>
                  <a:srgbClr val="F6F8FA"/>
                </a:highlight>
                <a:latin typeface="EB Garamond"/>
                <a:ea typeface="EB Garamond"/>
                <a:cs typeface="EB Garamond"/>
                <a:sym typeface="EB Garamond"/>
              </a:rPr>
              <a:t>				</a:t>
            </a:r>
            <a:endParaRPr b="1" i="1" sz="1400">
              <a:solidFill>
                <a:srgbClr val="24292E"/>
              </a:solidFill>
              <a:highlight>
                <a:srgbClr val="F6F8FA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975" y="2068263"/>
            <a:ext cx="64960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0800" y="3752226"/>
            <a:ext cx="3933825" cy="25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Results - Mask R-CNN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                      </a:t>
            </a:r>
            <a:r>
              <a:rPr i="1" lang="en-US" sz="2400" u="sng"/>
              <a:t>Anchor sorting and filtering</a:t>
            </a:r>
            <a:endParaRPr i="1" sz="2400" u="sng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19817" l="10834" r="9729" t="19816"/>
          <a:stretch/>
        </p:blipFill>
        <p:spPr>
          <a:xfrm>
            <a:off x="1291388" y="1820475"/>
            <a:ext cx="6561224" cy="385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Results - Mask-R CNN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457200" y="5933800"/>
            <a:ext cx="8229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</a:t>
            </a:r>
            <a:r>
              <a:rPr i="1" lang="en-US" sz="2400" u="sng"/>
              <a:t>Bounding box refinement</a:t>
            </a:r>
            <a:endParaRPr i="1" sz="2400" u="sng"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22261" l="10534" r="7806" t="22294"/>
          <a:stretch/>
        </p:blipFill>
        <p:spPr>
          <a:xfrm>
            <a:off x="1438126" y="1628975"/>
            <a:ext cx="6267749" cy="40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Results - Mask-R CNN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57200" y="4847075"/>
            <a:ext cx="8229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 </a:t>
            </a:r>
            <a:r>
              <a:rPr i="1" lang="en-US" sz="2400" u="sng"/>
              <a:t>Mask generation</a:t>
            </a:r>
            <a:endParaRPr i="1" sz="2400" u="sng"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000" y="2906372"/>
            <a:ext cx="7376000" cy="1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387" y="1600200"/>
            <a:ext cx="6234112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800100" y="673100"/>
            <a:ext cx="57531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Know-Your-Organization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200" y="13548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EB Garamond"/>
                <a:ea typeface="EB Garamond"/>
                <a:cs typeface="EB Garamond"/>
                <a:sym typeface="EB Garamond"/>
              </a:rPr>
              <a:t>				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8288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EB Garamond"/>
                <a:ea typeface="EB Garamond"/>
                <a:cs typeface="EB Garamond"/>
                <a:sym typeface="EB Garamond"/>
              </a:rPr>
              <a:t>MapmyIndia, Bengaluru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8288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EB Garamond"/>
                <a:ea typeface="EB Garamond"/>
                <a:cs typeface="EB Garamond"/>
                <a:sym typeface="EB Garamond"/>
              </a:rPr>
              <a:t>1992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8288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>
                <a:latin typeface="EB Garamond"/>
                <a:ea typeface="EB Garamond"/>
                <a:cs typeface="EB Garamond"/>
                <a:sym typeface="EB Garamond"/>
              </a:rPr>
              <a:t>CE Info Systems Pvt Ltd	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457200" y="588374"/>
            <a:ext cx="82296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Results - Mask-R CNN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457200" y="5610725"/>
            <a:ext cx="822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							</a:t>
            </a:r>
            <a:r>
              <a:rPr i="1" lang="en-US" sz="2400" u="sng"/>
              <a:t>Final result</a:t>
            </a:r>
            <a:endParaRPr i="1" sz="2400" u="sng"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17986" l="3836" r="0" t="17430"/>
          <a:stretch/>
        </p:blipFill>
        <p:spPr>
          <a:xfrm>
            <a:off x="2045126" y="1729850"/>
            <a:ext cx="5553625" cy="37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57200" y="-1"/>
            <a:ext cx="8229600" cy="106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Results - VPGNet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154975" y="1600200"/>
            <a:ext cx="85320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bounding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box loss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objects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mask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loss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multi label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loss						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50" y="913925"/>
            <a:ext cx="5943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150" y="2814825"/>
            <a:ext cx="5943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150" y="4696700"/>
            <a:ext cx="5943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Current status of project and post mid sem plan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457200" y="1939401"/>
            <a:ext cx="8229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Currently I am working on VPGNet and have successfully trained the model using Caltech Lanes dataset.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 (with the help of the constant feedback from Navada sir) am trying to write a script to test the trained model on our dataset to see how “good” it performs.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 and conclusion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457200" y="1600200"/>
            <a:ext cx="8229600" cy="4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•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The first key step for robust autonomous driving is to recognize and understand the environment around a subject. 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•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However, simple recognition of obstacles and understanding of geometry around a vehicle is insufficient. 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•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There are traffic regulations dictated by traffic symbols such as lane and road markings that should be complied with.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•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Moreover, for an algorithm to be applicable to autonomous driving, it should be robust under diverse environments and perform in real-time.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457200" y="-167901"/>
            <a:ext cx="8229600" cy="84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457200" y="679000"/>
            <a:ext cx="8229600" cy="61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[1] S. Ren, K. He, R. Girshick, and J. Sun. Faster r-cnn: Towards real-time object detection with region proposal networks. In NIPS, 2015.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[2] A. Borji. Vanishing point detection with convolutional neural networks. arXiv preprint arXiv:1609.00967, 2016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[3] Seokju Lee, Namil Kim, and Jae Shin Yoon. Vanishing Point Guided Network for Lane and Road Marking Detection and Recognition. arXiv preprint arXiv:1710.06288, 2019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[4] Kaiming He, Georgia Gkioxari, Piotr Dollar, Ross Girshick. Mask R-CNN. arXiv preprint arXiv:1703.06870, 2018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FF"/>
                </a:highlight>
              </a:rPr>
              <a:t>[5] J. Redmon, S. Divvala, R. Girshick, and A. Farhadi. You only look once: Unified, real-time object detection. arXiv preprint arXiv:1506.02640, 2015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</a:rPr>
              <a:t>[6] J. Li, X. Mei, and D. Prokhorov. Deep neural network for structural prediction and lane detection in traffic scene. IEEE Transactions on Neural Networks and Learning Systems (TNNLS), PP(99):1–14, 2016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57200" y="457200"/>
            <a:ext cx="83820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Definition/Objective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 sz="4000"/>
              <a:t>To get the intrinsic and extrinsic parameters of camera.</a:t>
            </a:r>
            <a:endParaRPr sz="4000"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-US" sz="4000"/>
              <a:t>To train a convolutional network to detect and segment road objects.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11300"/>
            <a:ext cx="6786562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028700" y="342900"/>
            <a:ext cx="53721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Process Mapping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765575"/>
            <a:ext cx="8229600" cy="4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				</a:t>
            </a: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survey-----------&gt;    processing-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									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									 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									  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									   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latin typeface="EB Garamond"/>
                <a:ea typeface="EB Garamond"/>
                <a:cs typeface="EB Garamond"/>
                <a:sym typeface="EB Garamond"/>
              </a:rPr>
              <a:t>									      -----&gt;deployment</a:t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582050" y="2820525"/>
            <a:ext cx="323100" cy="13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685800" y="0"/>
            <a:ext cx="77724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Background and Significance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581175" y="1433600"/>
            <a:ext cx="8097900" cy="5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In computer vision, geometry describes the structure and shape of the world.It concerns measures such as depth, volume, shape, pose,disparity, motion or optical flow.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Char char="●"/>
            </a:pP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</a:rPr>
              <a:t>Simple geometry can be used to study the formation of images by projection through a camera, simple mathematical rules to study the relation between a point in the world and the same point as seen in an image.</a:t>
            </a:r>
            <a:endParaRPr sz="24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84748"/>
            <a:ext cx="82296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Background and Significance</a:t>
            </a:r>
            <a:b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57200" y="1417650"/>
            <a:ext cx="8229600" cy="5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Both </a:t>
            </a:r>
            <a:r>
              <a:rPr b="1" i="1" lang="en-US" sz="2400"/>
              <a:t>object detection</a:t>
            </a:r>
            <a:r>
              <a:rPr lang="en-US" sz="2400"/>
              <a:t> and </a:t>
            </a:r>
            <a:r>
              <a:rPr b="1" i="1" lang="en-US" sz="2400"/>
              <a:t>semantic segmentation</a:t>
            </a:r>
            <a:r>
              <a:rPr lang="en-US" sz="2400"/>
              <a:t> of camera images are important tasks for automated vehicles.</a:t>
            </a:r>
            <a:endParaRPr sz="2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2400"/>
              <a:t>Object detection is necessary so that the planning and behavior modules can reason about other road users.</a:t>
            </a:r>
            <a:r>
              <a:rPr lang="en-US" sz="3000"/>
              <a:t> 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Semantic segmentation provides for example free space information and information about static and dynamic parts of the environment.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28600" y="274630"/>
            <a:ext cx="84582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Methodology - </a:t>
            </a:r>
            <a:r>
              <a:rPr lang="en-US"/>
              <a:t>Intrinsic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588575" y="6232425"/>
            <a:ext cx="721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Flowchart for calculation of intrinsic parameters</a:t>
            </a:r>
            <a:endParaRPr sz="2400"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425" y="1048138"/>
            <a:ext cx="6044125" cy="5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29150" y="274625"/>
            <a:ext cx="89244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Methodology - Extrinsic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200" y="6064525"/>
            <a:ext cx="8229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             Flowchart for calculation of extrinsic parameters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751" y="1014725"/>
            <a:ext cx="3813450" cy="49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Methodology - Mask R-CNN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highlight>
                  <a:srgbClr val="FFFFFF"/>
                </a:highlight>
              </a:rPr>
              <a:t>Mask R-CNN does image segmentation by adding a branch to Faster R-CNN that outputs a binary mask that says whether or not a given pixel is part of an object.</a:t>
            </a:r>
            <a:endParaRPr sz="2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en-US" sz="2400">
                <a:highlight>
                  <a:srgbClr val="FFFFFF"/>
                </a:highlight>
              </a:rPr>
              <a:t>Inputs</a:t>
            </a:r>
            <a:r>
              <a:rPr lang="en-US" sz="2400">
                <a:highlight>
                  <a:srgbClr val="FFFFFF"/>
                </a:highlight>
              </a:rPr>
              <a:t>: CNN Feature Map.</a:t>
            </a:r>
            <a:endParaRPr sz="24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Font typeface="Georgia"/>
              <a:buChar char="•"/>
            </a:pPr>
            <a:r>
              <a:rPr b="1" lang="en-US" sz="2400">
                <a:highlight>
                  <a:srgbClr val="FFFFFF"/>
                </a:highlight>
              </a:rPr>
              <a:t>Outputs</a:t>
            </a:r>
            <a:r>
              <a:rPr lang="en-US" sz="2400">
                <a:highlight>
                  <a:srgbClr val="FFFFFF"/>
                </a:highlight>
              </a:rPr>
              <a:t>: Matrix with 1s on all locations where the pixel belongs to the object and 0s elsewhere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